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60" r:id="rId4"/>
    <p:sldId id="264" r:id="rId5"/>
    <p:sldId id="263" r:id="rId6"/>
    <p:sldId id="265" r:id="rId7"/>
    <p:sldId id="266" r:id="rId8"/>
    <p:sldId id="257" r:id="rId9"/>
    <p:sldId id="258" r:id="rId10"/>
    <p:sldId id="267" r:id="rId11"/>
    <p:sldId id="268" r:id="rId12"/>
    <p:sldId id="269" r:id="rId13"/>
    <p:sldId id="270" r:id="rId14"/>
    <p:sldId id="271" r:id="rId15"/>
    <p:sldId id="275" r:id="rId16"/>
    <p:sldId id="273" r:id="rId17"/>
    <p:sldId id="274" r:id="rId18"/>
    <p:sldId id="272" r:id="rId19"/>
    <p:sldId id="276" r:id="rId20"/>
    <p:sldId id="277" r:id="rId21"/>
    <p:sldId id="278" r:id="rId22"/>
    <p:sldId id="279" r:id="rId23"/>
    <p:sldId id="280" r:id="rId24"/>
    <p:sldId id="282" r:id="rId25"/>
    <p:sldId id="281"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1506" y="-16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C59889D2-D236-4A7F-9FD9-87D038FF92F3}" type="datetimeFigureOut">
              <a:rPr lang="en-US" smtClean="0"/>
              <a:t>10/27/2012</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582AC1AF-30DA-4ECB-A248-329337BB119E}"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9889D2-D236-4A7F-9FD9-87D038FF92F3}" type="datetimeFigureOut">
              <a:rPr lang="en-US" smtClean="0"/>
              <a:t>10/27/2012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2AC1AF-30DA-4ECB-A248-329337BB119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9889D2-D236-4A7F-9FD9-87D038FF92F3}" type="datetimeFigureOut">
              <a:rPr lang="en-US" smtClean="0"/>
              <a:t>10/27/2012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2AC1AF-30DA-4ECB-A248-329337BB119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59889D2-D236-4A7F-9FD9-87D038FF92F3}" type="datetimeFigureOut">
              <a:rPr lang="en-US" smtClean="0"/>
              <a:t>10/27/2012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2AC1AF-30DA-4ECB-A248-329337BB119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9889D2-D236-4A7F-9FD9-87D038FF92F3}" type="datetimeFigureOut">
              <a:rPr lang="en-US" smtClean="0"/>
              <a:t>10/27/2012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2AC1AF-30DA-4ECB-A248-329337BB119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C59889D2-D236-4A7F-9FD9-87D038FF92F3}" type="datetimeFigureOut">
              <a:rPr lang="en-US" smtClean="0"/>
              <a:t>10/27/2012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2AC1AF-30DA-4ECB-A248-329337BB119E}"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59889D2-D236-4A7F-9FD9-87D038FF92F3}" type="datetimeFigureOut">
              <a:rPr lang="en-US" smtClean="0"/>
              <a:t>10/27/2012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2AC1AF-30DA-4ECB-A248-329337BB119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59889D2-D236-4A7F-9FD9-87D038FF92F3}" type="datetimeFigureOut">
              <a:rPr lang="en-US" smtClean="0"/>
              <a:t>10/27/2012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2AC1AF-30DA-4ECB-A248-329337BB119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9889D2-D236-4A7F-9FD9-87D038FF92F3}" type="datetimeFigureOut">
              <a:rPr lang="en-US" smtClean="0"/>
              <a:t>10/27/2012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82AC1AF-30DA-4ECB-A248-329337BB119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C59889D2-D236-4A7F-9FD9-87D038FF92F3}" type="datetimeFigureOut">
              <a:rPr lang="en-US" smtClean="0"/>
              <a:t>10/27/2012</a:t>
            </a:fld>
            <a:endParaRPr lang="en-US"/>
          </a:p>
        </p:txBody>
      </p:sp>
      <p:sp>
        <p:nvSpPr>
          <p:cNvPr id="7" name="Slide Number Placeholder 6"/>
          <p:cNvSpPr>
            <a:spLocks noGrp="1"/>
          </p:cNvSpPr>
          <p:nvPr>
            <p:ph type="sldNum" sz="quarter" idx="12"/>
          </p:nvPr>
        </p:nvSpPr>
        <p:spPr/>
        <p:txBody>
          <a:bodyPr/>
          <a:lstStyle/>
          <a:p>
            <a:fld id="{582AC1AF-30DA-4ECB-A248-329337BB119E}"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9889D2-D236-4A7F-9FD9-87D038FF92F3}" type="datetimeFigureOut">
              <a:rPr lang="en-US" smtClean="0"/>
              <a:t>10/27/2012</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582AC1AF-30DA-4ECB-A248-329337BB119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C59889D2-D236-4A7F-9FD9-87D038FF92F3}" type="datetimeFigureOut">
              <a:rPr lang="en-US" smtClean="0"/>
              <a:t>10/27/2012</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582AC1AF-30DA-4ECB-A248-329337BB119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iobservation.com/danielson-collection/videos/charlotte-danielson-her-background-and-experience/"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iobservation.com/danielson-collection/videos/charlotte-danielson-impact-the-framework-for-teaching-has-on-educators/"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arkansased.org/divisions/human-resources-educator-effectiveness-and-licensure/office-of-educator-effectiveness/teacher-evaluation-system"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24400" y="2819400"/>
            <a:ext cx="3313355" cy="1778360"/>
          </a:xfrm>
        </p:spPr>
        <p:txBody>
          <a:bodyPr>
            <a:normAutofit/>
          </a:bodyPr>
          <a:lstStyle/>
          <a:p>
            <a:r>
              <a:rPr lang="en-US" dirty="0" smtClean="0">
                <a:solidFill>
                  <a:schemeClr val="tx1"/>
                </a:solidFill>
              </a:rPr>
              <a:t>Enhancing Professional Practice</a:t>
            </a:r>
            <a:endParaRPr lang="en-US" dirty="0">
              <a:solidFill>
                <a:schemeClr val="tx1"/>
              </a:solidFill>
            </a:endParaRPr>
          </a:p>
        </p:txBody>
      </p:sp>
      <p:sp>
        <p:nvSpPr>
          <p:cNvPr id="3" name="Subtitle 2"/>
          <p:cNvSpPr>
            <a:spLocks noGrp="1"/>
          </p:cNvSpPr>
          <p:nvPr>
            <p:ph type="subTitle" idx="1"/>
          </p:nvPr>
        </p:nvSpPr>
        <p:spPr>
          <a:xfrm>
            <a:off x="4724400" y="4724400"/>
            <a:ext cx="3309803" cy="1260629"/>
          </a:xfrm>
        </p:spPr>
        <p:txBody>
          <a:bodyPr/>
          <a:lstStyle/>
          <a:p>
            <a:r>
              <a:rPr lang="en-US" dirty="0" smtClean="0"/>
              <a:t>Book Study for Charlotte Danielson’s ‘Framework for Teaching’.</a:t>
            </a:r>
            <a:endParaRPr lang="en-US" dirty="0"/>
          </a:p>
        </p:txBody>
      </p:sp>
      <p:sp>
        <p:nvSpPr>
          <p:cNvPr id="4" name="TextBox 3"/>
          <p:cNvSpPr txBox="1"/>
          <p:nvPr/>
        </p:nvSpPr>
        <p:spPr>
          <a:xfrm>
            <a:off x="7315200" y="5638800"/>
            <a:ext cx="900545" cy="369332"/>
          </a:xfrm>
          <a:prstGeom prst="rect">
            <a:avLst/>
          </a:prstGeom>
          <a:noFill/>
        </p:spPr>
        <p:txBody>
          <a:bodyPr wrap="square" rtlCol="0">
            <a:spAutoFit/>
          </a:bodyPr>
          <a:lstStyle/>
          <a:p>
            <a:pPr algn="ctr"/>
            <a:r>
              <a:rPr lang="en-US" dirty="0" smtClean="0"/>
              <a:t>Day 1</a:t>
            </a:r>
            <a:endParaRPr lang="en-US" dirty="0"/>
          </a:p>
        </p:txBody>
      </p:sp>
      <p:sp>
        <p:nvSpPr>
          <p:cNvPr id="5" name="TextBox 4"/>
          <p:cNvSpPr txBox="1"/>
          <p:nvPr/>
        </p:nvSpPr>
        <p:spPr>
          <a:xfrm>
            <a:off x="4038600" y="6476999"/>
            <a:ext cx="5105400" cy="276999"/>
          </a:xfrm>
          <a:prstGeom prst="rect">
            <a:avLst/>
          </a:prstGeom>
          <a:noFill/>
        </p:spPr>
        <p:txBody>
          <a:bodyPr wrap="square" rtlCol="0">
            <a:spAutoFit/>
          </a:bodyPr>
          <a:lstStyle/>
          <a:p>
            <a:r>
              <a:rPr lang="en-US" sz="1200" dirty="0" smtClean="0"/>
              <a:t>Created by Amy Crow 10/27/2012; Adapted from Ginny Huckaba</a:t>
            </a:r>
            <a:endParaRPr lang="en-US" sz="1200" dirty="0"/>
          </a:p>
        </p:txBody>
      </p:sp>
      <p:pic>
        <p:nvPicPr>
          <p:cNvPr id="2051" name="Picture 3" descr="C:\Users\crowa\AppData\Local\Microsoft\Windows\Temporary Internet Files\Content.IE5\QWSNORU3\MC90035957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798" y="2577484"/>
            <a:ext cx="3493811" cy="38089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80478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685800"/>
            <a:ext cx="7024744" cy="1143000"/>
          </a:xfrm>
        </p:spPr>
        <p:txBody>
          <a:bodyPr/>
          <a:lstStyle/>
          <a:p>
            <a:r>
              <a:rPr lang="en-US" b="1" dirty="0" smtClean="0"/>
              <a:t>Meet Charlotte Danielson</a:t>
            </a:r>
            <a:endParaRPr lang="en-US" b="1" dirty="0"/>
          </a:p>
        </p:txBody>
      </p:sp>
      <p:pic>
        <p:nvPicPr>
          <p:cNvPr id="3074" name="Picture 2">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20637" y="2396613"/>
            <a:ext cx="4495800" cy="2992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2407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685800"/>
            <a:ext cx="7024744" cy="1143000"/>
          </a:xfrm>
        </p:spPr>
        <p:txBody>
          <a:bodyPr>
            <a:noAutofit/>
          </a:bodyPr>
          <a:lstStyle/>
          <a:p>
            <a:r>
              <a:rPr lang="en-US" b="1" dirty="0" smtClean="0"/>
              <a:t>Development</a:t>
            </a:r>
            <a:endParaRPr lang="en-US" b="1" dirty="0"/>
          </a:p>
        </p:txBody>
      </p:sp>
      <p:sp>
        <p:nvSpPr>
          <p:cNvPr id="3" name="Content Placeholder 2"/>
          <p:cNvSpPr>
            <a:spLocks noGrp="1"/>
          </p:cNvSpPr>
          <p:nvPr>
            <p:ph idx="1"/>
          </p:nvPr>
        </p:nvSpPr>
        <p:spPr>
          <a:xfrm>
            <a:off x="1143000" y="1981200"/>
            <a:ext cx="6777317" cy="4038600"/>
          </a:xfrm>
        </p:spPr>
        <p:txBody>
          <a:bodyPr>
            <a:normAutofit lnSpcReduction="10000"/>
          </a:bodyPr>
          <a:lstStyle/>
          <a:p>
            <a:pPr marL="68580" indent="0">
              <a:buNone/>
            </a:pPr>
            <a:r>
              <a:rPr lang="en-US" sz="2800" dirty="0" smtClean="0"/>
              <a:t>Danielson attributes the development of the Framework to her work with ETS:</a:t>
            </a:r>
          </a:p>
          <a:p>
            <a:pPr marL="68580" indent="0">
              <a:buNone/>
            </a:pPr>
            <a:endParaRPr lang="en-US" sz="2000" dirty="0" smtClean="0"/>
          </a:p>
          <a:p>
            <a:r>
              <a:rPr lang="en-US" sz="2800" dirty="0" smtClean="0"/>
              <a:t>Pathwise Mentoring Model</a:t>
            </a:r>
          </a:p>
          <a:p>
            <a:r>
              <a:rPr lang="en-US" sz="2800" dirty="0" smtClean="0"/>
              <a:t>Praxis III:  Classroom Performance Assessment</a:t>
            </a:r>
          </a:p>
          <a:p>
            <a:r>
              <a:rPr lang="en-US" sz="2800" dirty="0" smtClean="0"/>
              <a:t>National Board for Professional Teaching Standards</a:t>
            </a:r>
            <a:endParaRPr lang="en-US" sz="2800" dirty="0"/>
          </a:p>
        </p:txBody>
      </p:sp>
    </p:spTree>
    <p:extLst>
      <p:ext uri="{BB962C8B-B14F-4D97-AF65-F5344CB8AC3E}">
        <p14:creationId xmlns:p14="http://schemas.microsoft.com/office/powerpoint/2010/main" val="41920593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685800"/>
            <a:ext cx="7024744" cy="1143000"/>
          </a:xfrm>
        </p:spPr>
        <p:txBody>
          <a:bodyPr/>
          <a:lstStyle/>
          <a:p>
            <a:r>
              <a:rPr lang="en-US" b="1" dirty="0" smtClean="0"/>
              <a:t>Changes over Time</a:t>
            </a:r>
            <a:endParaRPr lang="en-US" b="1" dirty="0"/>
          </a:p>
        </p:txBody>
      </p:sp>
      <p:sp>
        <p:nvSpPr>
          <p:cNvPr id="3" name="Content Placeholder 2"/>
          <p:cNvSpPr>
            <a:spLocks noGrp="1"/>
          </p:cNvSpPr>
          <p:nvPr>
            <p:ph idx="1"/>
          </p:nvPr>
        </p:nvSpPr>
        <p:spPr>
          <a:xfrm>
            <a:off x="1295400" y="1981200"/>
            <a:ext cx="6858000" cy="4191000"/>
          </a:xfrm>
        </p:spPr>
        <p:txBody>
          <a:bodyPr>
            <a:normAutofit lnSpcReduction="10000"/>
          </a:bodyPr>
          <a:lstStyle/>
          <a:p>
            <a:r>
              <a:rPr lang="en-US" dirty="0" smtClean="0"/>
              <a:t>First Edition published in 1996</a:t>
            </a:r>
            <a:r>
              <a:rPr lang="en-US" sz="1600" dirty="0" smtClean="0"/>
              <a:t/>
            </a:r>
            <a:br>
              <a:rPr lang="en-US" sz="1600" dirty="0" smtClean="0"/>
            </a:br>
            <a:r>
              <a:rPr lang="en-US" dirty="0"/>
              <a:t>	</a:t>
            </a:r>
            <a:r>
              <a:rPr lang="en-US" dirty="0" smtClean="0"/>
              <a:t/>
            </a:r>
            <a:br>
              <a:rPr lang="en-US" dirty="0" smtClean="0"/>
            </a:br>
            <a:r>
              <a:rPr lang="en-US" dirty="0" smtClean="0"/>
              <a:t>	</a:t>
            </a:r>
            <a:r>
              <a:rPr lang="en-US" sz="2000" dirty="0" smtClean="0"/>
              <a:t>“</a:t>
            </a:r>
            <a:r>
              <a:rPr lang="en-US" sz="2000" i="1" dirty="0" smtClean="0"/>
              <a:t>The work of teaching has not changed 	significantly since then; the work was 	enormously complex then, and it remains so 	today.  However, since 1996, educational 	research has proceeding, yielding greater 	insights to teachers’ work.  And the 	educational landscape has changed 	significantly; schools are under greater 	pressure than ever to achieve results with all 	their students; and everyone, from 		policymakers to practitioners, recognizes the 	pivotal importance of good teaching.”  </a:t>
            </a:r>
            <a:endParaRPr lang="en-US" sz="2000" i="1" dirty="0"/>
          </a:p>
        </p:txBody>
      </p:sp>
    </p:spTree>
    <p:extLst>
      <p:ext uri="{BB962C8B-B14F-4D97-AF65-F5344CB8AC3E}">
        <p14:creationId xmlns:p14="http://schemas.microsoft.com/office/powerpoint/2010/main" val="12109890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685800"/>
            <a:ext cx="7024744" cy="1143000"/>
          </a:xfrm>
        </p:spPr>
        <p:txBody>
          <a:bodyPr/>
          <a:lstStyle/>
          <a:p>
            <a:r>
              <a:rPr lang="en-US" b="1" dirty="0" smtClean="0"/>
              <a:t>Changes Over Time</a:t>
            </a:r>
            <a:endParaRPr lang="en-US" b="1" dirty="0"/>
          </a:p>
        </p:txBody>
      </p:sp>
      <p:sp>
        <p:nvSpPr>
          <p:cNvPr id="3" name="Content Placeholder 2"/>
          <p:cNvSpPr>
            <a:spLocks noGrp="1"/>
          </p:cNvSpPr>
          <p:nvPr>
            <p:ph idx="1"/>
          </p:nvPr>
        </p:nvSpPr>
        <p:spPr>
          <a:xfrm>
            <a:off x="1371600" y="2057400"/>
            <a:ext cx="6777317" cy="4267200"/>
          </a:xfrm>
        </p:spPr>
        <p:txBody>
          <a:bodyPr>
            <a:normAutofit fontScale="92500" lnSpcReduction="10000"/>
          </a:bodyPr>
          <a:lstStyle/>
          <a:p>
            <a:pPr marL="68580" indent="0">
              <a:buNone/>
            </a:pPr>
            <a:r>
              <a:rPr lang="en-US" dirty="0" smtClean="0"/>
              <a:t>2</a:t>
            </a:r>
            <a:r>
              <a:rPr lang="en-US" baseline="30000" dirty="0" smtClean="0"/>
              <a:t>nd</a:t>
            </a:r>
            <a:r>
              <a:rPr lang="en-US" dirty="0" smtClean="0"/>
              <a:t> Edition Published in 2007</a:t>
            </a:r>
          </a:p>
          <a:p>
            <a:pPr marL="68580" indent="0">
              <a:buNone/>
            </a:pPr>
            <a:endParaRPr lang="en-US" sz="1600" dirty="0" smtClean="0"/>
          </a:p>
          <a:p>
            <a:r>
              <a:rPr lang="en-US" dirty="0" smtClean="0"/>
              <a:t>The importance of curriculum standards has been recognized throughout the framework</a:t>
            </a:r>
          </a:p>
          <a:p>
            <a:r>
              <a:rPr lang="en-US" dirty="0" smtClean="0"/>
              <a:t>Some Components and Elements now “Dig Deeper”  </a:t>
            </a:r>
          </a:p>
          <a:p>
            <a:pPr lvl="1"/>
            <a:r>
              <a:rPr lang="en-US" dirty="0" smtClean="0"/>
              <a:t>For Example:  The component of “Providing Feedback to Students” has been expanded and is now called “Using Assessment  in Instruction.”  This component includes the elements of Assessment </a:t>
            </a:r>
            <a:r>
              <a:rPr lang="en-US" dirty="0" err="1" smtClean="0"/>
              <a:t>Critieria</a:t>
            </a:r>
            <a:r>
              <a:rPr lang="en-US" dirty="0" smtClean="0"/>
              <a:t>, Monitoring Student Learning, Feedback to Students, and Student Self-Assessment of Progress.  </a:t>
            </a:r>
          </a:p>
          <a:p>
            <a:endParaRPr lang="en-US" dirty="0"/>
          </a:p>
        </p:txBody>
      </p:sp>
    </p:spTree>
    <p:extLst>
      <p:ext uri="{BB962C8B-B14F-4D97-AF65-F5344CB8AC3E}">
        <p14:creationId xmlns:p14="http://schemas.microsoft.com/office/powerpoint/2010/main" val="15003181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685800"/>
            <a:ext cx="7024744" cy="1143000"/>
          </a:xfrm>
        </p:spPr>
        <p:txBody>
          <a:bodyPr/>
          <a:lstStyle/>
          <a:p>
            <a:r>
              <a:rPr lang="en-US" b="1" dirty="0" smtClean="0"/>
              <a:t>Changes Over Time</a:t>
            </a:r>
            <a:endParaRPr lang="en-US" b="1" dirty="0"/>
          </a:p>
        </p:txBody>
      </p:sp>
      <p:sp>
        <p:nvSpPr>
          <p:cNvPr id="3" name="Content Placeholder 2"/>
          <p:cNvSpPr>
            <a:spLocks noGrp="1"/>
          </p:cNvSpPr>
          <p:nvPr>
            <p:ph idx="1"/>
          </p:nvPr>
        </p:nvSpPr>
        <p:spPr>
          <a:xfrm>
            <a:off x="1371600" y="1981200"/>
            <a:ext cx="6777317" cy="4267200"/>
          </a:xfrm>
        </p:spPr>
        <p:txBody>
          <a:bodyPr>
            <a:normAutofit fontScale="92500" lnSpcReduction="10000"/>
          </a:bodyPr>
          <a:lstStyle/>
          <a:p>
            <a:r>
              <a:rPr lang="en-US" dirty="0" smtClean="0"/>
              <a:t>Teacher Engagement with their schools and districts is no longer regarded as </a:t>
            </a:r>
            <a:r>
              <a:rPr lang="en-US" i="1" dirty="0" smtClean="0">
                <a:solidFill>
                  <a:srgbClr val="FF0000"/>
                </a:solidFill>
              </a:rPr>
              <a:t>in addition</a:t>
            </a:r>
            <a:r>
              <a:rPr lang="en-US" dirty="0"/>
              <a:t> </a:t>
            </a:r>
            <a:r>
              <a:rPr lang="en-US" dirty="0" smtClean="0"/>
              <a:t>to their regular work.  It is now recognized as </a:t>
            </a:r>
            <a:r>
              <a:rPr lang="en-US" b="1" dirty="0" smtClean="0">
                <a:solidFill>
                  <a:srgbClr val="FF0000"/>
                </a:solidFill>
              </a:rPr>
              <a:t>integral</a:t>
            </a:r>
            <a:r>
              <a:rPr lang="en-US" dirty="0" smtClean="0"/>
              <a:t> to that work </a:t>
            </a:r>
          </a:p>
          <a:p>
            <a:r>
              <a:rPr lang="en-US" dirty="0" smtClean="0"/>
              <a:t>Frameworks for educational specialists (other than teachers) are now included:  Nurses, Counselors, Psychologist, Media Specialists, etc.</a:t>
            </a:r>
          </a:p>
          <a:p>
            <a:r>
              <a:rPr lang="en-US" dirty="0" smtClean="0"/>
              <a:t>Common Themes such as Equity and High Expectations are much more explicit</a:t>
            </a:r>
          </a:p>
          <a:p>
            <a:r>
              <a:rPr lang="en-US" dirty="0" smtClean="0"/>
              <a:t>The Framework strives to make additions and enhancements that will ensure applicability to educators today and in the future.  </a:t>
            </a:r>
          </a:p>
          <a:p>
            <a:endParaRPr lang="en-US" dirty="0"/>
          </a:p>
          <a:p>
            <a:endParaRPr lang="en-US" dirty="0"/>
          </a:p>
        </p:txBody>
      </p:sp>
    </p:spTree>
    <p:extLst>
      <p:ext uri="{BB962C8B-B14F-4D97-AF65-F5344CB8AC3E}">
        <p14:creationId xmlns:p14="http://schemas.microsoft.com/office/powerpoint/2010/main" val="4945020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685800"/>
            <a:ext cx="7024744" cy="1143000"/>
          </a:xfrm>
        </p:spPr>
        <p:txBody>
          <a:bodyPr>
            <a:normAutofit fontScale="90000"/>
          </a:bodyPr>
          <a:lstStyle/>
          <a:p>
            <a:r>
              <a:rPr lang="en-US" b="1" dirty="0" smtClean="0"/>
              <a:t>Hear from Charlotte Danielson</a:t>
            </a:r>
            <a:endParaRPr lang="en-US" b="1" dirty="0"/>
          </a:p>
        </p:txBody>
      </p:sp>
      <p:pic>
        <p:nvPicPr>
          <p:cNvPr id="4" name="Picture 2">
            <a:hlinkClick r:id="rId2"/>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905000" y="2133600"/>
            <a:ext cx="5271467" cy="3508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788386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685800"/>
            <a:ext cx="7024744" cy="1143000"/>
          </a:xfrm>
        </p:spPr>
        <p:txBody>
          <a:bodyPr>
            <a:normAutofit fontScale="90000"/>
          </a:bodyPr>
          <a:lstStyle/>
          <a:p>
            <a:r>
              <a:rPr lang="en-US" b="1" dirty="0" smtClean="0"/>
              <a:t>The Framework:  An Overview</a:t>
            </a:r>
            <a:endParaRPr lang="en-US" b="1" dirty="0"/>
          </a:p>
        </p:txBody>
      </p:sp>
      <p:sp>
        <p:nvSpPr>
          <p:cNvPr id="3" name="Content Placeholder 2"/>
          <p:cNvSpPr>
            <a:spLocks noGrp="1"/>
          </p:cNvSpPr>
          <p:nvPr>
            <p:ph idx="1"/>
          </p:nvPr>
        </p:nvSpPr>
        <p:spPr>
          <a:xfrm>
            <a:off x="1295400" y="2133600"/>
            <a:ext cx="6777317" cy="3962400"/>
          </a:xfrm>
        </p:spPr>
        <p:txBody>
          <a:bodyPr>
            <a:normAutofit lnSpcReduction="10000"/>
          </a:bodyPr>
          <a:lstStyle/>
          <a:p>
            <a:pPr marL="68580" indent="0">
              <a:buNone/>
            </a:pPr>
            <a:r>
              <a:rPr lang="en-US" sz="2800" dirty="0" smtClean="0"/>
              <a:t>“</a:t>
            </a:r>
            <a:r>
              <a:rPr lang="en-US" sz="2800" dirty="0"/>
              <a:t>One of the things we absolutely know about learning is that it is done by the </a:t>
            </a:r>
            <a:r>
              <a:rPr lang="en-US" sz="2800" i="1" dirty="0">
                <a:solidFill>
                  <a:srgbClr val="FF0000"/>
                </a:solidFill>
              </a:rPr>
              <a:t>learner</a:t>
            </a:r>
            <a:r>
              <a:rPr lang="en-US" sz="2800" i="1" dirty="0"/>
              <a:t>.</a:t>
            </a:r>
            <a:r>
              <a:rPr lang="en-US" sz="2800" dirty="0"/>
              <a:t>” </a:t>
            </a:r>
            <a:r>
              <a:rPr lang="en-US" sz="2800" dirty="0" smtClean="0"/>
              <a:t> </a:t>
            </a:r>
            <a:r>
              <a:rPr lang="en-US" sz="2000" b="1" dirty="0" smtClean="0"/>
              <a:t>~Charlotte Danielson~ </a:t>
            </a:r>
            <a:endParaRPr lang="en-US" sz="2000" dirty="0"/>
          </a:p>
          <a:p>
            <a:pPr marL="68580" indent="0">
              <a:buNone/>
            </a:pPr>
            <a:endParaRPr lang="en-US" sz="2800" dirty="0" smtClean="0"/>
          </a:p>
          <a:p>
            <a:pPr marL="68580" indent="0">
              <a:buNone/>
            </a:pPr>
            <a:r>
              <a:rPr lang="en-US" sz="2800" dirty="0" smtClean="0"/>
              <a:t>In other words:  </a:t>
            </a:r>
            <a:endParaRPr lang="en-US" sz="2800" dirty="0"/>
          </a:p>
          <a:p>
            <a:pPr marL="68580" indent="0">
              <a:buNone/>
            </a:pPr>
            <a:r>
              <a:rPr lang="en-US" sz="2800" b="1" dirty="0" smtClean="0">
                <a:solidFill>
                  <a:schemeClr val="tx1"/>
                </a:solidFill>
              </a:rPr>
              <a:t>The </a:t>
            </a:r>
            <a:r>
              <a:rPr lang="en-US" sz="2800" b="1" dirty="0">
                <a:solidFill>
                  <a:schemeClr val="tx1"/>
                </a:solidFill>
              </a:rPr>
              <a:t>person who does the </a:t>
            </a:r>
            <a:r>
              <a:rPr lang="en-US" sz="2800" b="1" dirty="0">
                <a:solidFill>
                  <a:srgbClr val="FF0000"/>
                </a:solidFill>
              </a:rPr>
              <a:t>analyzing</a:t>
            </a:r>
            <a:r>
              <a:rPr lang="en-US" sz="2800" b="1" dirty="0"/>
              <a:t> </a:t>
            </a:r>
            <a:r>
              <a:rPr lang="en-US" sz="2800" b="1" dirty="0">
                <a:solidFill>
                  <a:schemeClr val="tx1"/>
                </a:solidFill>
              </a:rPr>
              <a:t>and</a:t>
            </a:r>
            <a:r>
              <a:rPr lang="en-US" sz="2800" b="1" dirty="0"/>
              <a:t> </a:t>
            </a:r>
            <a:r>
              <a:rPr lang="en-US" sz="2800" b="1" dirty="0">
                <a:solidFill>
                  <a:srgbClr val="FF0000"/>
                </a:solidFill>
              </a:rPr>
              <a:t>judging</a:t>
            </a:r>
            <a:r>
              <a:rPr lang="en-US" sz="2800" b="1" dirty="0"/>
              <a:t> </a:t>
            </a:r>
            <a:r>
              <a:rPr lang="en-US" sz="2800" b="1" dirty="0">
                <a:solidFill>
                  <a:schemeClr val="tx1"/>
                </a:solidFill>
              </a:rPr>
              <a:t>about the lesson is the person who is </a:t>
            </a:r>
            <a:r>
              <a:rPr lang="en-US" sz="2800" b="1" dirty="0" smtClean="0">
                <a:solidFill>
                  <a:srgbClr val="FF0000"/>
                </a:solidFill>
              </a:rPr>
              <a:t>learning </a:t>
            </a:r>
            <a:r>
              <a:rPr lang="en-US" sz="2800" b="1" dirty="0" smtClean="0">
                <a:solidFill>
                  <a:schemeClr val="tx1"/>
                </a:solidFill>
              </a:rPr>
              <a:t>becoming the expert</a:t>
            </a:r>
            <a:r>
              <a:rPr lang="en-US" sz="2800" b="1" dirty="0" smtClean="0"/>
              <a:t>. </a:t>
            </a:r>
            <a:endParaRPr lang="en-US" sz="2800" dirty="0"/>
          </a:p>
          <a:p>
            <a:pPr marL="68580" indent="0">
              <a:buNone/>
            </a:pPr>
            <a:endParaRPr lang="en-US" dirty="0"/>
          </a:p>
        </p:txBody>
      </p:sp>
    </p:spTree>
    <p:extLst>
      <p:ext uri="{BB962C8B-B14F-4D97-AF65-F5344CB8AC3E}">
        <p14:creationId xmlns:p14="http://schemas.microsoft.com/office/powerpoint/2010/main" val="5188191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685800"/>
            <a:ext cx="7024744" cy="1143000"/>
          </a:xfrm>
        </p:spPr>
        <p:txBody>
          <a:bodyPr>
            <a:normAutofit fontScale="90000"/>
          </a:bodyPr>
          <a:lstStyle/>
          <a:p>
            <a:r>
              <a:rPr lang="en-US" b="1" dirty="0" smtClean="0"/>
              <a:t>The Framework:  An Overview</a:t>
            </a:r>
            <a:endParaRPr lang="en-US" b="1" dirty="0"/>
          </a:p>
        </p:txBody>
      </p:sp>
      <p:sp>
        <p:nvSpPr>
          <p:cNvPr id="3" name="Content Placeholder 2"/>
          <p:cNvSpPr>
            <a:spLocks noGrp="1"/>
          </p:cNvSpPr>
          <p:nvPr>
            <p:ph idx="1"/>
          </p:nvPr>
        </p:nvSpPr>
        <p:spPr>
          <a:xfrm>
            <a:off x="1371600" y="2057400"/>
            <a:ext cx="6777317" cy="4191000"/>
          </a:xfrm>
        </p:spPr>
        <p:txBody>
          <a:bodyPr>
            <a:normAutofit/>
          </a:bodyPr>
          <a:lstStyle/>
          <a:p>
            <a:r>
              <a:rPr lang="en-US" b="1" dirty="0"/>
              <a:t>A</a:t>
            </a:r>
            <a:r>
              <a:rPr lang="en-US" b="1" dirty="0" smtClean="0"/>
              <a:t>ssigned </a:t>
            </a:r>
            <a:r>
              <a:rPr lang="en-US" b="1" dirty="0"/>
              <a:t>“</a:t>
            </a:r>
            <a:r>
              <a:rPr lang="en-US" b="1" dirty="0">
                <a:solidFill>
                  <a:srgbClr val="FF0000"/>
                </a:solidFill>
              </a:rPr>
              <a:t>expert</a:t>
            </a:r>
            <a:r>
              <a:rPr lang="en-US" b="1" dirty="0"/>
              <a:t>” reading: </a:t>
            </a:r>
            <a:endParaRPr lang="en-US" b="1" dirty="0" smtClean="0"/>
          </a:p>
          <a:p>
            <a:pPr lvl="1"/>
            <a:r>
              <a:rPr lang="en-US" sz="2000" dirty="0" smtClean="0"/>
              <a:t>#1:  Pages </a:t>
            </a:r>
            <a:r>
              <a:rPr lang="en-US" sz="2000" dirty="0"/>
              <a:t>1-2 </a:t>
            </a:r>
            <a:r>
              <a:rPr lang="en-US" sz="2000" dirty="0" smtClean="0"/>
              <a:t>(Stop </a:t>
            </a:r>
            <a:r>
              <a:rPr lang="en-US" sz="2000" dirty="0"/>
              <a:t>at “why have…” </a:t>
            </a:r>
            <a:r>
              <a:rPr lang="en-US" sz="2000" dirty="0" smtClean="0"/>
              <a:t>heading)</a:t>
            </a:r>
          </a:p>
          <a:p>
            <a:pPr lvl="1"/>
            <a:r>
              <a:rPr lang="en-US" sz="2000" dirty="0" smtClean="0"/>
              <a:t>#2:  Page </a:t>
            </a:r>
            <a:r>
              <a:rPr lang="en-US" sz="2000" dirty="0"/>
              <a:t>2, “Why have a Framework?” </a:t>
            </a:r>
            <a:endParaRPr lang="en-US" sz="2000" dirty="0" smtClean="0"/>
          </a:p>
          <a:p>
            <a:pPr lvl="1"/>
            <a:r>
              <a:rPr lang="en-US" sz="2000" dirty="0" smtClean="0"/>
              <a:t>#3:  Pages </a:t>
            </a:r>
            <a:r>
              <a:rPr lang="en-US" sz="2000" dirty="0"/>
              <a:t>2 &amp; 5, “A Reflection of…Teaching” </a:t>
            </a:r>
          </a:p>
          <a:p>
            <a:pPr lvl="1"/>
            <a:r>
              <a:rPr lang="en-US" sz="2000" dirty="0" smtClean="0"/>
              <a:t>#4:  Pages </a:t>
            </a:r>
            <a:r>
              <a:rPr lang="en-US" sz="2000" dirty="0"/>
              <a:t>5 &amp; 6, “A Common Language” and “A Structure for…Practice” </a:t>
            </a:r>
            <a:endParaRPr lang="en-US" sz="2000" dirty="0" smtClean="0"/>
          </a:p>
          <a:p>
            <a:pPr lvl="1"/>
            <a:r>
              <a:rPr lang="en-US" sz="2000" dirty="0" smtClean="0"/>
              <a:t>#5:  Page 10, “By-Products of the Movement”</a:t>
            </a:r>
          </a:p>
          <a:p>
            <a:pPr lvl="1"/>
            <a:r>
              <a:rPr lang="en-US" sz="2000" dirty="0" smtClean="0"/>
              <a:t>#6:  Page 11-12, (Stop at “Guidance for Professionals” heading)</a:t>
            </a:r>
          </a:p>
          <a:p>
            <a:pPr lvl="1"/>
            <a:r>
              <a:rPr lang="en-US" sz="2000" dirty="0" smtClean="0"/>
              <a:t>#7:  Page 12-13, “A Structure…..Efforts” and “Communication w/ Community”</a:t>
            </a:r>
          </a:p>
          <a:p>
            <a:pPr lvl="1"/>
            <a:endParaRPr lang="en-US" sz="1800" dirty="0"/>
          </a:p>
          <a:p>
            <a:endParaRPr lang="en-US" dirty="0"/>
          </a:p>
        </p:txBody>
      </p:sp>
    </p:spTree>
    <p:extLst>
      <p:ext uri="{BB962C8B-B14F-4D97-AF65-F5344CB8AC3E}">
        <p14:creationId xmlns:p14="http://schemas.microsoft.com/office/powerpoint/2010/main" val="32764922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685800"/>
            <a:ext cx="7024744" cy="1143000"/>
          </a:xfrm>
        </p:spPr>
        <p:txBody>
          <a:bodyPr>
            <a:normAutofit fontScale="90000"/>
          </a:bodyPr>
          <a:lstStyle/>
          <a:p>
            <a:r>
              <a:rPr lang="en-US" b="1" dirty="0" smtClean="0"/>
              <a:t>The Framework:  An Overview</a:t>
            </a:r>
            <a:endParaRPr lang="en-US" b="1" dirty="0"/>
          </a:p>
        </p:txBody>
      </p:sp>
      <p:sp>
        <p:nvSpPr>
          <p:cNvPr id="3" name="Content Placeholder 2"/>
          <p:cNvSpPr>
            <a:spLocks noGrp="1"/>
          </p:cNvSpPr>
          <p:nvPr>
            <p:ph idx="1"/>
          </p:nvPr>
        </p:nvSpPr>
        <p:spPr>
          <a:xfrm>
            <a:off x="1295400" y="1828800"/>
            <a:ext cx="6777317" cy="4419600"/>
          </a:xfrm>
        </p:spPr>
        <p:txBody>
          <a:bodyPr>
            <a:normAutofit lnSpcReduction="10000"/>
          </a:bodyPr>
          <a:lstStyle/>
          <a:p>
            <a:r>
              <a:rPr lang="en-US" b="1" dirty="0" smtClean="0"/>
              <a:t>Divided into Domains, Components, and Elements (Figure 1.1)</a:t>
            </a:r>
          </a:p>
          <a:p>
            <a:r>
              <a:rPr lang="en-US" dirty="0" smtClean="0"/>
              <a:t>4 </a:t>
            </a:r>
            <a:r>
              <a:rPr lang="en-US" dirty="0" smtClean="0">
                <a:solidFill>
                  <a:srgbClr val="FF0000"/>
                </a:solidFill>
              </a:rPr>
              <a:t>Domains</a:t>
            </a:r>
          </a:p>
          <a:p>
            <a:pPr lvl="1"/>
            <a:r>
              <a:rPr lang="en-US" dirty="0" smtClean="0"/>
              <a:t>Domain 1 = Planning and Preparation</a:t>
            </a:r>
          </a:p>
          <a:p>
            <a:pPr lvl="1"/>
            <a:r>
              <a:rPr lang="en-US" dirty="0" smtClean="0"/>
              <a:t>Domain 2 = The Classroom Environment</a:t>
            </a:r>
          </a:p>
          <a:p>
            <a:pPr lvl="1"/>
            <a:r>
              <a:rPr lang="en-US" dirty="0" smtClean="0"/>
              <a:t>Domain 3 = Instruction</a:t>
            </a:r>
          </a:p>
          <a:p>
            <a:pPr lvl="1"/>
            <a:r>
              <a:rPr lang="en-US" dirty="0" smtClean="0"/>
              <a:t>Domain 4 = Professional Responsibilities</a:t>
            </a:r>
          </a:p>
          <a:p>
            <a:r>
              <a:rPr lang="en-US" dirty="0" smtClean="0"/>
              <a:t>Each </a:t>
            </a:r>
            <a:r>
              <a:rPr lang="en-US" dirty="0" smtClean="0">
                <a:solidFill>
                  <a:srgbClr val="FF0000"/>
                </a:solidFill>
              </a:rPr>
              <a:t>component</a:t>
            </a:r>
            <a:r>
              <a:rPr lang="en-US" dirty="0" smtClean="0"/>
              <a:t> defines a distinct aspect of a domain.  Each is different but related to one another</a:t>
            </a:r>
          </a:p>
          <a:p>
            <a:r>
              <a:rPr lang="en-US" dirty="0" smtClean="0"/>
              <a:t>2-5 </a:t>
            </a:r>
            <a:r>
              <a:rPr lang="en-US" dirty="0" smtClean="0">
                <a:solidFill>
                  <a:srgbClr val="FF0000"/>
                </a:solidFill>
              </a:rPr>
              <a:t>elements</a:t>
            </a:r>
            <a:r>
              <a:rPr lang="en-US" dirty="0" smtClean="0"/>
              <a:t> describe a specific feature of a component</a:t>
            </a:r>
          </a:p>
          <a:p>
            <a:endParaRPr lang="en-US" dirty="0" smtClean="0"/>
          </a:p>
        </p:txBody>
      </p:sp>
    </p:spTree>
    <p:extLst>
      <p:ext uri="{BB962C8B-B14F-4D97-AF65-F5344CB8AC3E}">
        <p14:creationId xmlns:p14="http://schemas.microsoft.com/office/powerpoint/2010/main" val="12819586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685800"/>
            <a:ext cx="7024744" cy="1143000"/>
          </a:xfrm>
        </p:spPr>
        <p:txBody>
          <a:bodyPr>
            <a:normAutofit fontScale="90000"/>
          </a:bodyPr>
          <a:lstStyle/>
          <a:p>
            <a:r>
              <a:rPr lang="en-US" b="1" dirty="0" smtClean="0"/>
              <a:t>The Framework:  An Overview</a:t>
            </a:r>
            <a:endParaRPr lang="en-US" b="1" dirty="0"/>
          </a:p>
        </p:txBody>
      </p:sp>
      <p:sp>
        <p:nvSpPr>
          <p:cNvPr id="3" name="Content Placeholder 2"/>
          <p:cNvSpPr>
            <a:spLocks noGrp="1"/>
          </p:cNvSpPr>
          <p:nvPr>
            <p:ph idx="1"/>
          </p:nvPr>
        </p:nvSpPr>
        <p:spPr>
          <a:xfrm>
            <a:off x="1371600" y="1905000"/>
            <a:ext cx="6934200" cy="4419600"/>
          </a:xfrm>
        </p:spPr>
        <p:txBody>
          <a:bodyPr>
            <a:normAutofit/>
          </a:bodyPr>
          <a:lstStyle/>
          <a:p>
            <a:r>
              <a:rPr lang="en-US" b="1" dirty="0" smtClean="0"/>
              <a:t>Why Have a Framework?  </a:t>
            </a:r>
          </a:p>
          <a:p>
            <a:pPr lvl="1"/>
            <a:r>
              <a:rPr lang="en-US" sz="2400" dirty="0" smtClean="0"/>
              <a:t>A </a:t>
            </a:r>
            <a:r>
              <a:rPr lang="en-US" sz="2400" b="1" dirty="0">
                <a:solidFill>
                  <a:srgbClr val="FF0000"/>
                </a:solidFill>
              </a:rPr>
              <a:t>reflection</a:t>
            </a:r>
            <a:r>
              <a:rPr lang="en-US" sz="2400" b="1" dirty="0"/>
              <a:t> </a:t>
            </a:r>
            <a:r>
              <a:rPr lang="en-US" sz="2400" dirty="0"/>
              <a:t>of the complexity of teaching </a:t>
            </a:r>
          </a:p>
          <a:p>
            <a:pPr lvl="1"/>
            <a:r>
              <a:rPr lang="en-US" sz="2400" dirty="0" smtClean="0"/>
              <a:t>A </a:t>
            </a:r>
            <a:r>
              <a:rPr lang="en-US" sz="2400" b="1" dirty="0">
                <a:solidFill>
                  <a:srgbClr val="FF0000"/>
                </a:solidFill>
              </a:rPr>
              <a:t>common </a:t>
            </a:r>
            <a:r>
              <a:rPr lang="en-US" sz="2400" b="1" dirty="0" smtClean="0">
                <a:solidFill>
                  <a:srgbClr val="FF0000"/>
                </a:solidFill>
              </a:rPr>
              <a:t>language </a:t>
            </a:r>
            <a:r>
              <a:rPr lang="en-US" sz="2400" dirty="0" smtClean="0"/>
              <a:t>for </a:t>
            </a:r>
            <a:r>
              <a:rPr lang="en-US" sz="2400" dirty="0"/>
              <a:t>professional conversation </a:t>
            </a:r>
          </a:p>
          <a:p>
            <a:pPr lvl="1"/>
            <a:r>
              <a:rPr lang="en-US" sz="2400" dirty="0" smtClean="0"/>
              <a:t>A </a:t>
            </a:r>
            <a:r>
              <a:rPr lang="en-US" sz="2400" b="1" dirty="0">
                <a:solidFill>
                  <a:srgbClr val="FF0000"/>
                </a:solidFill>
              </a:rPr>
              <a:t>structure</a:t>
            </a:r>
            <a:r>
              <a:rPr lang="en-US" sz="2400" b="1" dirty="0"/>
              <a:t> </a:t>
            </a:r>
            <a:r>
              <a:rPr lang="en-US" sz="2400" dirty="0"/>
              <a:t>for self-assessment and reflection on practice </a:t>
            </a:r>
          </a:p>
          <a:p>
            <a:pPr lvl="1"/>
            <a:endParaRPr lang="en-US" dirty="0"/>
          </a:p>
        </p:txBody>
      </p:sp>
    </p:spTree>
    <p:extLst>
      <p:ext uri="{BB962C8B-B14F-4D97-AF65-F5344CB8AC3E}">
        <p14:creationId xmlns:p14="http://schemas.microsoft.com/office/powerpoint/2010/main" val="1006651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219200"/>
            <a:ext cx="6777317" cy="4572000"/>
          </a:xfrm>
        </p:spPr>
        <p:txBody>
          <a:bodyPr>
            <a:noAutofit/>
          </a:bodyPr>
          <a:lstStyle/>
          <a:p>
            <a:pPr marL="68580" indent="0">
              <a:buNone/>
            </a:pPr>
            <a:r>
              <a:rPr lang="en-US" sz="2800" dirty="0"/>
              <a:t>Quality teaching begins with a teacher’s formal education, but it grows through a </a:t>
            </a:r>
            <a:r>
              <a:rPr lang="en-US" sz="2800" b="1" dirty="0">
                <a:solidFill>
                  <a:srgbClr val="FF0000"/>
                </a:solidFill>
              </a:rPr>
              <a:t>process</a:t>
            </a:r>
            <a:r>
              <a:rPr lang="en-US" sz="2800" dirty="0">
                <a:solidFill>
                  <a:srgbClr val="FF0000"/>
                </a:solidFill>
              </a:rPr>
              <a:t> </a:t>
            </a:r>
            <a:r>
              <a:rPr lang="en-US" sz="2800" dirty="0"/>
              <a:t>of continuous improvement gained through experience, targeted professional </a:t>
            </a:r>
            <a:r>
              <a:rPr lang="en-US" sz="2800" dirty="0" smtClean="0"/>
              <a:t>development, </a:t>
            </a:r>
            <a:r>
              <a:rPr lang="en-US" sz="2800" dirty="0"/>
              <a:t>and the insights and direction provided through thoughtful, </a:t>
            </a:r>
            <a:r>
              <a:rPr lang="en-US" sz="2800" dirty="0" smtClean="0"/>
              <a:t>objective, feedback </a:t>
            </a:r>
            <a:r>
              <a:rPr lang="en-US" sz="2800" dirty="0"/>
              <a:t>about the teacher’s effectiveness</a:t>
            </a:r>
            <a:r>
              <a:rPr lang="en-US" sz="2800" dirty="0" smtClean="0"/>
              <a:t>.          </a:t>
            </a:r>
          </a:p>
          <a:p>
            <a:pPr marL="68580" indent="0">
              <a:buNone/>
            </a:pPr>
            <a:r>
              <a:rPr lang="en-US" sz="2800" dirty="0" smtClean="0"/>
              <a:t>			        </a:t>
            </a:r>
            <a:r>
              <a:rPr lang="en-US" sz="1400" dirty="0" smtClean="0"/>
              <a:t>Arkansas Department of Education</a:t>
            </a:r>
            <a:endParaRPr lang="en-US" sz="1400" dirty="0"/>
          </a:p>
        </p:txBody>
      </p:sp>
    </p:spTree>
    <p:extLst>
      <p:ext uri="{BB962C8B-B14F-4D97-AF65-F5344CB8AC3E}">
        <p14:creationId xmlns:p14="http://schemas.microsoft.com/office/powerpoint/2010/main" val="34213065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685800"/>
            <a:ext cx="7024744" cy="1143000"/>
          </a:xfrm>
        </p:spPr>
        <p:txBody>
          <a:bodyPr>
            <a:normAutofit fontScale="90000"/>
          </a:bodyPr>
          <a:lstStyle/>
          <a:p>
            <a:r>
              <a:rPr lang="en-US" b="1" dirty="0" smtClean="0"/>
              <a:t>The Framework:  An Overview</a:t>
            </a:r>
            <a:endParaRPr lang="en-US" b="1" dirty="0"/>
          </a:p>
        </p:txBody>
      </p:sp>
      <p:sp>
        <p:nvSpPr>
          <p:cNvPr id="3" name="Content Placeholder 2"/>
          <p:cNvSpPr>
            <a:spLocks noGrp="1"/>
          </p:cNvSpPr>
          <p:nvPr>
            <p:ph idx="1"/>
          </p:nvPr>
        </p:nvSpPr>
        <p:spPr>
          <a:xfrm>
            <a:off x="1371600" y="1828800"/>
            <a:ext cx="6777317" cy="4648200"/>
          </a:xfrm>
        </p:spPr>
        <p:txBody>
          <a:bodyPr>
            <a:normAutofit fontScale="92500" lnSpcReduction="20000"/>
          </a:bodyPr>
          <a:lstStyle/>
          <a:p>
            <a:r>
              <a:rPr lang="en-US" sz="2600" b="1" dirty="0" smtClean="0"/>
              <a:t>A long and respectable tradition of trying to describe “good practice”</a:t>
            </a:r>
          </a:p>
          <a:p>
            <a:pPr lvl="1"/>
            <a:r>
              <a:rPr lang="en-US" dirty="0" smtClean="0"/>
              <a:t>Research suggests that teaching is not only an art, but a </a:t>
            </a:r>
            <a:r>
              <a:rPr lang="en-US" dirty="0" smtClean="0">
                <a:solidFill>
                  <a:srgbClr val="FF0000"/>
                </a:solidFill>
              </a:rPr>
              <a:t>science</a:t>
            </a:r>
            <a:r>
              <a:rPr lang="en-US" dirty="0" smtClean="0"/>
              <a:t> and that some instructional practices are demonstrably more effective than others</a:t>
            </a:r>
          </a:p>
          <a:p>
            <a:pPr lvl="2"/>
            <a:r>
              <a:rPr lang="en-US" b="1" dirty="0" smtClean="0"/>
              <a:t>Madeline Hunter </a:t>
            </a:r>
            <a:r>
              <a:rPr lang="en-US" dirty="0" smtClean="0"/>
              <a:t>= Instructional Theory Into Practice Model (ITIP):  learning objective, anticipatory set, input, check for understanding, guided practice, independent practice</a:t>
            </a:r>
          </a:p>
          <a:p>
            <a:pPr lvl="2"/>
            <a:r>
              <a:rPr lang="en-US" b="1" dirty="0" smtClean="0"/>
              <a:t>Nathaniel Gage and Merlin </a:t>
            </a:r>
            <a:r>
              <a:rPr lang="en-US" b="1" dirty="0" err="1" smtClean="0"/>
              <a:t>Wittrock</a:t>
            </a:r>
            <a:r>
              <a:rPr lang="en-US" b="1" dirty="0"/>
              <a:t> </a:t>
            </a:r>
            <a:r>
              <a:rPr lang="en-US" dirty="0" smtClean="0"/>
              <a:t>= Process/Product Research:  sought to establish relationships among certain teaching practices and enhanced student achievement, as measured by standardized tests</a:t>
            </a:r>
          </a:p>
          <a:p>
            <a:pPr lvl="3"/>
            <a:r>
              <a:rPr lang="en-US" sz="1700" i="1" dirty="0" smtClean="0"/>
              <a:t>The Scientific Basis of the Art of Teaching (Gage, 1977)</a:t>
            </a:r>
          </a:p>
          <a:p>
            <a:pPr lvl="3"/>
            <a:r>
              <a:rPr lang="en-US" sz="1700" i="1" dirty="0" smtClean="0"/>
              <a:t>Handbook of Research on Teaching </a:t>
            </a:r>
            <a:r>
              <a:rPr lang="en-US" sz="1700" dirty="0" smtClean="0"/>
              <a:t>(</a:t>
            </a:r>
            <a:r>
              <a:rPr lang="en-US" sz="1700" dirty="0" err="1" smtClean="0"/>
              <a:t>Wittrock</a:t>
            </a:r>
            <a:r>
              <a:rPr lang="en-US" sz="1700" dirty="0" smtClean="0"/>
              <a:t>, 1986)</a:t>
            </a:r>
          </a:p>
          <a:p>
            <a:pPr lvl="2"/>
            <a:endParaRPr lang="en-US" dirty="0" smtClean="0"/>
          </a:p>
        </p:txBody>
      </p:sp>
    </p:spTree>
    <p:extLst>
      <p:ext uri="{BB962C8B-B14F-4D97-AF65-F5344CB8AC3E}">
        <p14:creationId xmlns:p14="http://schemas.microsoft.com/office/powerpoint/2010/main" val="42339030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685800"/>
            <a:ext cx="7024744" cy="1143000"/>
          </a:xfrm>
        </p:spPr>
        <p:txBody>
          <a:bodyPr>
            <a:normAutofit fontScale="90000"/>
          </a:bodyPr>
          <a:lstStyle/>
          <a:p>
            <a:r>
              <a:rPr lang="en-US" b="1" dirty="0" smtClean="0"/>
              <a:t>The Framework:  An Overview</a:t>
            </a:r>
            <a:endParaRPr lang="en-US" b="1" dirty="0"/>
          </a:p>
        </p:txBody>
      </p:sp>
      <p:sp>
        <p:nvSpPr>
          <p:cNvPr id="3" name="Content Placeholder 2"/>
          <p:cNvSpPr>
            <a:spLocks noGrp="1"/>
          </p:cNvSpPr>
          <p:nvPr>
            <p:ph idx="1"/>
          </p:nvPr>
        </p:nvSpPr>
        <p:spPr>
          <a:xfrm>
            <a:off x="1371600" y="1905000"/>
            <a:ext cx="6777317" cy="4419600"/>
          </a:xfrm>
        </p:spPr>
        <p:txBody>
          <a:bodyPr>
            <a:noAutofit/>
          </a:bodyPr>
          <a:lstStyle/>
          <a:p>
            <a:r>
              <a:rPr lang="en-US" b="1" dirty="0" smtClean="0"/>
              <a:t>Using the Research</a:t>
            </a:r>
          </a:p>
          <a:p>
            <a:pPr lvl="1"/>
            <a:r>
              <a:rPr lang="en-US" sz="2400" dirty="0" smtClean="0"/>
              <a:t>State Standards = Performance Assessment System to earn teaching license (Georgia)</a:t>
            </a:r>
          </a:p>
          <a:p>
            <a:pPr lvl="1"/>
            <a:r>
              <a:rPr lang="en-US" sz="2400" dirty="0" smtClean="0"/>
              <a:t>National Frameworks = </a:t>
            </a:r>
          </a:p>
          <a:p>
            <a:pPr lvl="2"/>
            <a:r>
              <a:rPr lang="en-US" dirty="0" smtClean="0"/>
              <a:t>INTASC = New Teacher Assessment and Support Consortium.  Developed standards for new teachers and created a portfolio system designed to assess those standards</a:t>
            </a:r>
          </a:p>
          <a:p>
            <a:pPr lvl="2"/>
            <a:r>
              <a:rPr lang="en-US" dirty="0" smtClean="0"/>
              <a:t>NBPTS = National Board for Professional Teaching Standards.  Offers advanced Board Certification through rigorous assessment</a:t>
            </a:r>
            <a:endParaRPr lang="en-US" dirty="0"/>
          </a:p>
        </p:txBody>
      </p:sp>
    </p:spTree>
    <p:extLst>
      <p:ext uri="{BB962C8B-B14F-4D97-AF65-F5344CB8AC3E}">
        <p14:creationId xmlns:p14="http://schemas.microsoft.com/office/powerpoint/2010/main" val="10007617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685800"/>
            <a:ext cx="7024744" cy="1143000"/>
          </a:xfrm>
        </p:spPr>
        <p:txBody>
          <a:bodyPr>
            <a:noAutofit/>
          </a:bodyPr>
          <a:lstStyle/>
          <a:p>
            <a:r>
              <a:rPr lang="en-US" sz="3600" b="1" dirty="0" smtClean="0"/>
              <a:t>The Framework:  An Overview</a:t>
            </a:r>
            <a:endParaRPr lang="en-US" sz="3600" b="1" dirty="0"/>
          </a:p>
        </p:txBody>
      </p:sp>
      <p:sp>
        <p:nvSpPr>
          <p:cNvPr id="3" name="Content Placeholder 2"/>
          <p:cNvSpPr>
            <a:spLocks noGrp="1"/>
          </p:cNvSpPr>
          <p:nvPr>
            <p:ph idx="1"/>
          </p:nvPr>
        </p:nvSpPr>
        <p:spPr>
          <a:xfrm>
            <a:off x="1371600" y="1905000"/>
            <a:ext cx="6777317" cy="4419600"/>
          </a:xfrm>
        </p:spPr>
        <p:txBody>
          <a:bodyPr>
            <a:normAutofit lnSpcReduction="10000"/>
          </a:bodyPr>
          <a:lstStyle/>
          <a:p>
            <a:r>
              <a:rPr lang="en-US" b="1" dirty="0" smtClean="0"/>
              <a:t>By-Products of Moving Towards Frameworks</a:t>
            </a:r>
          </a:p>
          <a:p>
            <a:pPr lvl="1"/>
            <a:r>
              <a:rPr lang="en-US" dirty="0" smtClean="0"/>
              <a:t>Enables teachers to focus efforts</a:t>
            </a:r>
          </a:p>
          <a:p>
            <a:pPr lvl="1"/>
            <a:r>
              <a:rPr lang="en-US" dirty="0" smtClean="0"/>
              <a:t>A structure to help novice teachers </a:t>
            </a:r>
          </a:p>
          <a:p>
            <a:pPr lvl="1"/>
            <a:r>
              <a:rPr lang="en-US" dirty="0" smtClean="0"/>
              <a:t>Helps teachers assess their practice and organize improvement efforts</a:t>
            </a:r>
          </a:p>
          <a:p>
            <a:pPr lvl="1"/>
            <a:r>
              <a:rPr lang="en-US" dirty="0" smtClean="0"/>
              <a:t>Additional trainings/certifications helps teachers think about components in different contexts and reflect deeply on their own practice </a:t>
            </a:r>
          </a:p>
          <a:p>
            <a:pPr lvl="1"/>
            <a:r>
              <a:rPr lang="en-US" dirty="0" smtClean="0"/>
              <a:t>Opportunities to discuss the science of teaching</a:t>
            </a:r>
            <a:endParaRPr lang="en-US" dirty="0"/>
          </a:p>
        </p:txBody>
      </p:sp>
    </p:spTree>
    <p:extLst>
      <p:ext uri="{BB962C8B-B14F-4D97-AF65-F5344CB8AC3E}">
        <p14:creationId xmlns:p14="http://schemas.microsoft.com/office/powerpoint/2010/main" val="3041563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685800"/>
            <a:ext cx="7024744" cy="1143000"/>
          </a:xfrm>
        </p:spPr>
        <p:txBody>
          <a:bodyPr>
            <a:normAutofit fontScale="90000"/>
          </a:bodyPr>
          <a:lstStyle/>
          <a:p>
            <a:r>
              <a:rPr lang="en-US" b="1" dirty="0" smtClean="0"/>
              <a:t>The Framework:  An Overview</a:t>
            </a:r>
            <a:endParaRPr lang="en-US" b="1" dirty="0"/>
          </a:p>
        </p:txBody>
      </p:sp>
      <p:sp>
        <p:nvSpPr>
          <p:cNvPr id="3" name="Content Placeholder 2"/>
          <p:cNvSpPr>
            <a:spLocks noGrp="1"/>
          </p:cNvSpPr>
          <p:nvPr>
            <p:ph idx="1"/>
          </p:nvPr>
        </p:nvSpPr>
        <p:spPr>
          <a:xfrm>
            <a:off x="1371600" y="1905000"/>
            <a:ext cx="6777317" cy="3508977"/>
          </a:xfrm>
        </p:spPr>
        <p:txBody>
          <a:bodyPr/>
          <a:lstStyle/>
          <a:p>
            <a:r>
              <a:rPr lang="en-US" b="1" dirty="0" smtClean="0"/>
              <a:t>Uses for a Framework</a:t>
            </a:r>
          </a:p>
          <a:p>
            <a:pPr lvl="1"/>
            <a:r>
              <a:rPr lang="en-US" dirty="0" smtClean="0"/>
              <a:t>Preparation for Student Teachers</a:t>
            </a:r>
          </a:p>
          <a:p>
            <a:pPr lvl="1"/>
            <a:r>
              <a:rPr lang="en-US" dirty="0" smtClean="0"/>
              <a:t>Recruitment and Hiring of Teachers</a:t>
            </a:r>
          </a:p>
          <a:p>
            <a:pPr lvl="1"/>
            <a:r>
              <a:rPr lang="en-US" dirty="0" smtClean="0"/>
              <a:t>A Road Map for Novices</a:t>
            </a:r>
          </a:p>
          <a:p>
            <a:pPr lvl="1"/>
            <a:r>
              <a:rPr lang="en-US" dirty="0" smtClean="0"/>
              <a:t>Guidance for Experienced Professionals (pg. 12)</a:t>
            </a:r>
          </a:p>
          <a:p>
            <a:pPr lvl="1"/>
            <a:r>
              <a:rPr lang="en-US" dirty="0" smtClean="0"/>
              <a:t>Organizing Improvement Efforts</a:t>
            </a:r>
          </a:p>
          <a:p>
            <a:pPr lvl="1"/>
            <a:r>
              <a:rPr lang="en-US" dirty="0" smtClean="0"/>
              <a:t>Communication with the Larger Community</a:t>
            </a:r>
          </a:p>
          <a:p>
            <a:pPr lvl="1"/>
            <a:endParaRPr lang="en-US" dirty="0" smtClean="0"/>
          </a:p>
          <a:p>
            <a:pPr lvl="1"/>
            <a:endParaRPr lang="en-US" dirty="0" smtClean="0"/>
          </a:p>
          <a:p>
            <a:pPr lvl="1"/>
            <a:endParaRPr lang="en-US" dirty="0" smtClean="0"/>
          </a:p>
          <a:p>
            <a:pPr lvl="1"/>
            <a:endParaRPr lang="en-US" dirty="0"/>
          </a:p>
        </p:txBody>
      </p:sp>
    </p:spTree>
    <p:extLst>
      <p:ext uri="{BB962C8B-B14F-4D97-AF65-F5344CB8AC3E}">
        <p14:creationId xmlns:p14="http://schemas.microsoft.com/office/powerpoint/2010/main" val="31540346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685800"/>
            <a:ext cx="7024744" cy="1143000"/>
          </a:xfrm>
        </p:spPr>
        <p:txBody>
          <a:bodyPr/>
          <a:lstStyle/>
          <a:p>
            <a:r>
              <a:rPr lang="en-US" b="1" dirty="0" smtClean="0"/>
              <a:t>Reflection</a:t>
            </a:r>
            <a:endParaRPr lang="en-US" b="1" dirty="0"/>
          </a:p>
        </p:txBody>
      </p:sp>
      <p:sp>
        <p:nvSpPr>
          <p:cNvPr id="3" name="Content Placeholder 2"/>
          <p:cNvSpPr>
            <a:spLocks noGrp="1"/>
          </p:cNvSpPr>
          <p:nvPr>
            <p:ph idx="1"/>
          </p:nvPr>
        </p:nvSpPr>
        <p:spPr>
          <a:xfrm>
            <a:off x="1371600" y="1828800"/>
            <a:ext cx="6777317" cy="3508977"/>
          </a:xfrm>
        </p:spPr>
        <p:txBody>
          <a:bodyPr/>
          <a:lstStyle/>
          <a:p>
            <a:endParaRPr lang="en-US" dirty="0"/>
          </a:p>
          <a:p>
            <a:r>
              <a:rPr lang="en-US" b="1" dirty="0"/>
              <a:t>WHAT WAS REINFORCED FOR YOU TODAY REGARDING CLASSROOM TEACHING? </a:t>
            </a:r>
            <a:endParaRPr lang="en-US" b="1" dirty="0" smtClean="0"/>
          </a:p>
          <a:p>
            <a:pPr marL="68580" indent="0">
              <a:buNone/>
            </a:pPr>
            <a:endParaRPr lang="en-US" dirty="0"/>
          </a:p>
          <a:p>
            <a:r>
              <a:rPr lang="en-US" b="1" dirty="0"/>
              <a:t>WHAT QUESTIONS ARE STILL PERKING? </a:t>
            </a:r>
            <a:endParaRPr lang="en-US" dirty="0"/>
          </a:p>
        </p:txBody>
      </p:sp>
    </p:spTree>
    <p:extLst>
      <p:ext uri="{BB962C8B-B14F-4D97-AF65-F5344CB8AC3E}">
        <p14:creationId xmlns:p14="http://schemas.microsoft.com/office/powerpoint/2010/main" val="42726119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685800"/>
            <a:ext cx="7024744" cy="1143000"/>
          </a:xfrm>
        </p:spPr>
        <p:txBody>
          <a:bodyPr/>
          <a:lstStyle/>
          <a:p>
            <a:r>
              <a:rPr lang="en-US" b="1" dirty="0" smtClean="0"/>
              <a:t>Sources</a:t>
            </a:r>
            <a:endParaRPr lang="en-US" b="1" dirty="0"/>
          </a:p>
        </p:txBody>
      </p:sp>
      <p:sp>
        <p:nvSpPr>
          <p:cNvPr id="3" name="Content Placeholder 2"/>
          <p:cNvSpPr>
            <a:spLocks noGrp="1"/>
          </p:cNvSpPr>
          <p:nvPr>
            <p:ph idx="1"/>
          </p:nvPr>
        </p:nvSpPr>
        <p:spPr>
          <a:xfrm>
            <a:off x="1295400" y="1828800"/>
            <a:ext cx="6858000" cy="4648200"/>
          </a:xfrm>
        </p:spPr>
        <p:txBody>
          <a:bodyPr>
            <a:noAutofit/>
          </a:bodyPr>
          <a:lstStyle/>
          <a:p>
            <a:endParaRPr lang="en-US" sz="1800" dirty="0"/>
          </a:p>
          <a:p>
            <a:r>
              <a:rPr lang="en-US" sz="1800" dirty="0" smtClean="0"/>
              <a:t>Primary </a:t>
            </a:r>
            <a:r>
              <a:rPr lang="en-US" sz="1800" dirty="0"/>
              <a:t>Source: </a:t>
            </a:r>
          </a:p>
          <a:p>
            <a:pPr lvl="1"/>
            <a:r>
              <a:rPr lang="en-US" sz="1800" dirty="0" smtClean="0"/>
              <a:t>Danielson</a:t>
            </a:r>
            <a:r>
              <a:rPr lang="en-US" sz="1800" dirty="0"/>
              <a:t>, C. (2007). </a:t>
            </a:r>
            <a:r>
              <a:rPr lang="en-US" sz="1800" i="1" dirty="0"/>
              <a:t>Enhancing professional practice: A framework for teaching. </a:t>
            </a:r>
            <a:r>
              <a:rPr lang="en-US" sz="1800" dirty="0"/>
              <a:t>Alexandria, VA: Association for Supervision and Curriculum Development. </a:t>
            </a:r>
          </a:p>
          <a:p>
            <a:r>
              <a:rPr lang="en-US" sz="1800" dirty="0" smtClean="0"/>
              <a:t>Secondary </a:t>
            </a:r>
            <a:r>
              <a:rPr lang="en-US" sz="1800" dirty="0"/>
              <a:t>Sources: </a:t>
            </a:r>
          </a:p>
          <a:p>
            <a:pPr lvl="1"/>
            <a:r>
              <a:rPr lang="en-US" sz="1800" dirty="0" smtClean="0"/>
              <a:t>A </a:t>
            </a:r>
            <a:r>
              <a:rPr lang="en-US" sz="1800" dirty="0"/>
              <a:t>Framework for Teaching Teacher Introductory Training, Ginny Huckaba, Arch Ford Education Service Cooperative </a:t>
            </a:r>
          </a:p>
          <a:p>
            <a:pPr lvl="1"/>
            <a:r>
              <a:rPr lang="en-US" sz="1800" dirty="0" smtClean="0"/>
              <a:t>Enhancing </a:t>
            </a:r>
            <a:r>
              <a:rPr lang="en-US" sz="1800" dirty="0"/>
              <a:t>Professional Practice, a book study, Highland Schools and </a:t>
            </a:r>
            <a:r>
              <a:rPr lang="en-US" sz="1800" dirty="0" err="1"/>
              <a:t>Northcentral</a:t>
            </a:r>
            <a:r>
              <a:rPr lang="en-US" sz="1800" dirty="0"/>
              <a:t> Arkansas Education Service Cooperative </a:t>
            </a:r>
          </a:p>
          <a:p>
            <a:pPr lvl="1"/>
            <a:r>
              <a:rPr lang="en-US" sz="1800" dirty="0" smtClean="0"/>
              <a:t>Arkansas </a:t>
            </a:r>
            <a:r>
              <a:rPr lang="en-US" sz="1800" dirty="0"/>
              <a:t>Department of Education Teacher-Evaluation </a:t>
            </a:r>
          </a:p>
          <a:p>
            <a:endParaRPr lang="en-US" sz="1800" dirty="0"/>
          </a:p>
        </p:txBody>
      </p:sp>
    </p:spTree>
    <p:extLst>
      <p:ext uri="{BB962C8B-B14F-4D97-AF65-F5344CB8AC3E}">
        <p14:creationId xmlns:p14="http://schemas.microsoft.com/office/powerpoint/2010/main" val="8390254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914400"/>
            <a:ext cx="6777317" cy="5334000"/>
          </a:xfrm>
        </p:spPr>
        <p:txBody>
          <a:bodyPr>
            <a:noAutofit/>
          </a:bodyPr>
          <a:lstStyle/>
          <a:p>
            <a:r>
              <a:rPr lang="en-US" sz="2800" dirty="0"/>
              <a:t>Arkansas moved </a:t>
            </a:r>
            <a:r>
              <a:rPr lang="en-US" sz="2800" dirty="0" smtClean="0"/>
              <a:t>towards </a:t>
            </a:r>
            <a:r>
              <a:rPr lang="en-US" sz="2800" dirty="0"/>
              <a:t>ensuring high quality instruction and instructional leadership through the passage of the</a:t>
            </a:r>
            <a:r>
              <a:rPr lang="en-US" sz="2800" b="1" dirty="0"/>
              <a:t> </a:t>
            </a:r>
            <a:r>
              <a:rPr lang="en-US" sz="2800" b="1" u="sng" dirty="0" smtClean="0">
                <a:solidFill>
                  <a:srgbClr val="FF0000"/>
                </a:solidFill>
              </a:rPr>
              <a:t>Teacher Excellence and Support System (TESS).</a:t>
            </a:r>
            <a:r>
              <a:rPr lang="en-US" sz="2800" b="1" dirty="0" smtClean="0">
                <a:solidFill>
                  <a:srgbClr val="FF0000"/>
                </a:solidFill>
              </a:rPr>
              <a:t> </a:t>
            </a:r>
            <a:br>
              <a:rPr lang="en-US" sz="2800" b="1" dirty="0" smtClean="0">
                <a:solidFill>
                  <a:srgbClr val="FF0000"/>
                </a:solidFill>
              </a:rPr>
            </a:br>
            <a:r>
              <a:rPr lang="en-US" sz="2800" b="1" dirty="0" smtClean="0">
                <a:solidFill>
                  <a:srgbClr val="FF0000"/>
                </a:solidFill>
              </a:rPr>
              <a:t> </a:t>
            </a:r>
            <a:endParaRPr lang="en-US" sz="2800" dirty="0" smtClean="0">
              <a:solidFill>
                <a:srgbClr val="FF0000"/>
              </a:solidFill>
            </a:endParaRPr>
          </a:p>
          <a:p>
            <a:r>
              <a:rPr lang="en-US" sz="2800" dirty="0" smtClean="0"/>
              <a:t>TESS defines </a:t>
            </a:r>
            <a:r>
              <a:rPr lang="en-US" sz="2800" dirty="0"/>
              <a:t>a system to support </a:t>
            </a:r>
            <a:r>
              <a:rPr lang="en-US" sz="2800" dirty="0" smtClean="0"/>
              <a:t>high-quality </a:t>
            </a:r>
            <a:r>
              <a:rPr lang="en-US" sz="2800" dirty="0"/>
              <a:t>classroom instruction and high quality instructional </a:t>
            </a:r>
            <a:r>
              <a:rPr lang="en-US" sz="2800" dirty="0" smtClean="0"/>
              <a:t>leadership.  Basically—it outlines what good teaching and effective leadership looks like.  </a:t>
            </a:r>
            <a:endParaRPr lang="en-US" sz="2800" dirty="0"/>
          </a:p>
        </p:txBody>
      </p:sp>
    </p:spTree>
    <p:extLst>
      <p:ext uri="{BB962C8B-B14F-4D97-AF65-F5344CB8AC3E}">
        <p14:creationId xmlns:p14="http://schemas.microsoft.com/office/powerpoint/2010/main" val="36335241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685800"/>
            <a:ext cx="7024744" cy="1143000"/>
          </a:xfrm>
        </p:spPr>
        <p:txBody>
          <a:bodyPr/>
          <a:lstStyle/>
          <a:p>
            <a:r>
              <a:rPr lang="en-US" b="1" dirty="0" smtClean="0"/>
              <a:t>TESS Objectives:  </a:t>
            </a:r>
            <a:endParaRPr lang="en-US" b="1" dirty="0"/>
          </a:p>
        </p:txBody>
      </p:sp>
      <p:sp>
        <p:nvSpPr>
          <p:cNvPr id="4" name="Content Placeholder 2"/>
          <p:cNvSpPr>
            <a:spLocks noGrp="1"/>
          </p:cNvSpPr>
          <p:nvPr>
            <p:ph idx="1"/>
          </p:nvPr>
        </p:nvSpPr>
        <p:spPr>
          <a:xfrm>
            <a:off x="1066800" y="1828800"/>
            <a:ext cx="6777317" cy="3508977"/>
          </a:xfrm>
        </p:spPr>
        <p:txBody>
          <a:bodyPr>
            <a:noAutofit/>
          </a:bodyPr>
          <a:lstStyle/>
          <a:p>
            <a:r>
              <a:rPr lang="en-US" sz="2800" dirty="0" smtClean="0"/>
              <a:t>Provide </a:t>
            </a:r>
            <a:r>
              <a:rPr lang="en-US" sz="2800" dirty="0"/>
              <a:t>school districts a transparent and consistent teacher evaluation system that ensures effective teaching and promotes professional </a:t>
            </a:r>
            <a:r>
              <a:rPr lang="en-US" sz="2800" dirty="0" smtClean="0"/>
              <a:t>learning </a:t>
            </a:r>
            <a:endParaRPr lang="en-US" sz="1600" dirty="0"/>
          </a:p>
          <a:p>
            <a:r>
              <a:rPr lang="en-US" sz="2800" dirty="0" smtClean="0"/>
              <a:t>Provide feedback and a support system that will encourage teachers to improve their knowledge and instructional skills in order to improve student learning</a:t>
            </a:r>
          </a:p>
          <a:p>
            <a:endParaRPr lang="en-US" sz="2800" dirty="0"/>
          </a:p>
        </p:txBody>
      </p:sp>
    </p:spTree>
    <p:extLst>
      <p:ext uri="{BB962C8B-B14F-4D97-AF65-F5344CB8AC3E}">
        <p14:creationId xmlns:p14="http://schemas.microsoft.com/office/powerpoint/2010/main" val="42304407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685800"/>
            <a:ext cx="7024744" cy="1143000"/>
          </a:xfrm>
        </p:spPr>
        <p:txBody>
          <a:bodyPr/>
          <a:lstStyle/>
          <a:p>
            <a:r>
              <a:rPr lang="en-US" b="1" dirty="0" smtClean="0"/>
              <a:t>TESS Objectives:  </a:t>
            </a:r>
            <a:endParaRPr lang="en-US" b="1" dirty="0"/>
          </a:p>
        </p:txBody>
      </p:sp>
      <p:sp>
        <p:nvSpPr>
          <p:cNvPr id="3" name="Content Placeholder 2"/>
          <p:cNvSpPr>
            <a:spLocks noGrp="1"/>
          </p:cNvSpPr>
          <p:nvPr>
            <p:ph idx="1"/>
          </p:nvPr>
        </p:nvSpPr>
        <p:spPr>
          <a:xfrm>
            <a:off x="1143000" y="1905000"/>
            <a:ext cx="6777317" cy="3508977"/>
          </a:xfrm>
        </p:spPr>
        <p:txBody>
          <a:bodyPr>
            <a:noAutofit/>
          </a:bodyPr>
          <a:lstStyle/>
          <a:p>
            <a:r>
              <a:rPr lang="en-US" sz="2800" dirty="0" smtClean="0"/>
              <a:t>A </a:t>
            </a:r>
            <a:r>
              <a:rPr lang="en-US" sz="2800" dirty="0"/>
              <a:t>basis for making teacher employment decisions</a:t>
            </a:r>
          </a:p>
          <a:p>
            <a:r>
              <a:rPr lang="en-US" sz="2800" dirty="0" smtClean="0"/>
              <a:t>An integrated </a:t>
            </a:r>
            <a:r>
              <a:rPr lang="en-US" sz="2800" dirty="0"/>
              <a:t>system that links evaluation procedures with curricular standards, professional development activities, targeted support and </a:t>
            </a:r>
            <a:r>
              <a:rPr lang="en-US" sz="2800" dirty="0" smtClean="0"/>
              <a:t>human resource decisions</a:t>
            </a:r>
            <a:endParaRPr lang="en-US" sz="2800" dirty="0"/>
          </a:p>
          <a:p>
            <a:pPr marL="68580" indent="0">
              <a:buNone/>
            </a:pPr>
            <a:endParaRPr lang="en-US" sz="3200" dirty="0"/>
          </a:p>
        </p:txBody>
      </p:sp>
    </p:spTree>
    <p:extLst>
      <p:ext uri="{BB962C8B-B14F-4D97-AF65-F5344CB8AC3E}">
        <p14:creationId xmlns:p14="http://schemas.microsoft.com/office/powerpoint/2010/main" val="29567407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685800"/>
            <a:ext cx="7024744" cy="1143000"/>
          </a:xfrm>
        </p:spPr>
        <p:txBody>
          <a:bodyPr/>
          <a:lstStyle/>
          <a:p>
            <a:r>
              <a:rPr lang="en-US" b="1" dirty="0" smtClean="0"/>
              <a:t>TESS Objectives:</a:t>
            </a:r>
            <a:endParaRPr lang="en-US" b="1" dirty="0"/>
          </a:p>
        </p:txBody>
      </p:sp>
      <p:sp>
        <p:nvSpPr>
          <p:cNvPr id="3" name="Content Placeholder 2"/>
          <p:cNvSpPr>
            <a:spLocks noGrp="1"/>
          </p:cNvSpPr>
          <p:nvPr>
            <p:ph idx="1"/>
          </p:nvPr>
        </p:nvSpPr>
        <p:spPr>
          <a:xfrm>
            <a:off x="1066800" y="1981200"/>
            <a:ext cx="6777317" cy="3508977"/>
          </a:xfrm>
        </p:spPr>
        <p:txBody>
          <a:bodyPr>
            <a:normAutofit/>
          </a:bodyPr>
          <a:lstStyle/>
          <a:p>
            <a:r>
              <a:rPr lang="en-US" sz="2800" dirty="0"/>
              <a:t>Encourage highly effective teachers to undertake challenging assignments</a:t>
            </a:r>
          </a:p>
          <a:p>
            <a:r>
              <a:rPr lang="en-US" sz="2800" dirty="0"/>
              <a:t>Support teachers’ roles in improving students’ educational achievements</a:t>
            </a:r>
          </a:p>
          <a:p>
            <a:pPr marL="68580" indent="0">
              <a:buNone/>
            </a:pPr>
            <a:endParaRPr lang="en-US" sz="2800" dirty="0"/>
          </a:p>
        </p:txBody>
      </p:sp>
    </p:spTree>
    <p:extLst>
      <p:ext uri="{BB962C8B-B14F-4D97-AF65-F5344CB8AC3E}">
        <p14:creationId xmlns:p14="http://schemas.microsoft.com/office/powerpoint/2010/main" val="21669824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685800"/>
            <a:ext cx="7024744" cy="1143000"/>
          </a:xfrm>
        </p:spPr>
        <p:txBody>
          <a:bodyPr/>
          <a:lstStyle/>
          <a:p>
            <a:r>
              <a:rPr lang="en-US" b="1" dirty="0" smtClean="0"/>
              <a:t>TESS Objectives:</a:t>
            </a:r>
            <a:endParaRPr lang="en-US" b="1" dirty="0"/>
          </a:p>
        </p:txBody>
      </p:sp>
      <p:sp>
        <p:nvSpPr>
          <p:cNvPr id="3" name="Content Placeholder 2"/>
          <p:cNvSpPr>
            <a:spLocks noGrp="1"/>
          </p:cNvSpPr>
          <p:nvPr>
            <p:ph idx="1"/>
          </p:nvPr>
        </p:nvSpPr>
        <p:spPr>
          <a:xfrm>
            <a:off x="1143000" y="1905000"/>
            <a:ext cx="6777317" cy="4419600"/>
          </a:xfrm>
        </p:spPr>
        <p:txBody>
          <a:bodyPr>
            <a:noAutofit/>
          </a:bodyPr>
          <a:lstStyle/>
          <a:p>
            <a:r>
              <a:rPr lang="en-US" sz="2800" dirty="0"/>
              <a:t>Inform policymakers regarding the benefits of a consistent evaluation and support system in regard to improving student achievement across the state</a:t>
            </a:r>
          </a:p>
          <a:p>
            <a:r>
              <a:rPr lang="en-US" sz="2800" dirty="0"/>
              <a:t>Increase the awareness of parents and guardians </a:t>
            </a:r>
            <a:r>
              <a:rPr lang="en-US" sz="2800" dirty="0" smtClean="0"/>
              <a:t>concerning </a:t>
            </a:r>
            <a:r>
              <a:rPr lang="en-US" sz="2800" dirty="0"/>
              <a:t>the effectiveness of </a:t>
            </a:r>
            <a:r>
              <a:rPr lang="en-US" sz="2800" dirty="0" smtClean="0"/>
              <a:t>teachers</a:t>
            </a:r>
          </a:p>
          <a:p>
            <a:r>
              <a:rPr lang="en-US" sz="1600" dirty="0">
                <a:hlinkClick r:id="rId2"/>
              </a:rPr>
              <a:t>http://www.arkansased.org/divisions/human-resources-educator-effectiveness-and-licensure/office-of-educator-effectiveness/teacher-evaluation-system</a:t>
            </a:r>
            <a:endParaRPr lang="en-US" sz="1600" dirty="0" smtClean="0"/>
          </a:p>
          <a:p>
            <a:endParaRPr lang="en-US" sz="2800" dirty="0"/>
          </a:p>
          <a:p>
            <a:endParaRPr lang="en-US" sz="2800" dirty="0" smtClean="0"/>
          </a:p>
          <a:p>
            <a:endParaRPr lang="en-US" sz="2800" dirty="0"/>
          </a:p>
          <a:p>
            <a:endParaRPr lang="en-US" sz="2800" dirty="0"/>
          </a:p>
        </p:txBody>
      </p:sp>
    </p:spTree>
    <p:extLst>
      <p:ext uri="{BB962C8B-B14F-4D97-AF65-F5344CB8AC3E}">
        <p14:creationId xmlns:p14="http://schemas.microsoft.com/office/powerpoint/2010/main" val="15045269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3928" y="685800"/>
            <a:ext cx="7024744" cy="1143000"/>
          </a:xfrm>
        </p:spPr>
        <p:txBody>
          <a:bodyPr>
            <a:normAutofit/>
          </a:bodyPr>
          <a:lstStyle/>
          <a:p>
            <a:r>
              <a:rPr lang="en-US" b="1" dirty="0" smtClean="0">
                <a:solidFill>
                  <a:srgbClr val="92D050"/>
                </a:solidFill>
              </a:rPr>
              <a:t>Charlotte Danielson Work</a:t>
            </a:r>
            <a:endParaRPr lang="en-US" b="1" dirty="0">
              <a:solidFill>
                <a:srgbClr val="92D050"/>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884219"/>
            <a:ext cx="55245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580353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685800"/>
            <a:ext cx="7024744" cy="1143000"/>
          </a:xfrm>
        </p:spPr>
        <p:txBody>
          <a:bodyPr/>
          <a:lstStyle/>
          <a:p>
            <a:r>
              <a:rPr lang="en-US" b="1" dirty="0" smtClean="0">
                <a:solidFill>
                  <a:srgbClr val="92D050"/>
                </a:solidFill>
              </a:rPr>
              <a:t>Learning Outcomes</a:t>
            </a:r>
            <a:endParaRPr lang="en-US" b="1" dirty="0">
              <a:solidFill>
                <a:srgbClr val="92D050"/>
              </a:solidFill>
            </a:endParaRPr>
          </a:p>
        </p:txBody>
      </p:sp>
      <p:sp>
        <p:nvSpPr>
          <p:cNvPr id="3" name="Content Placeholder 2"/>
          <p:cNvSpPr>
            <a:spLocks noGrp="1"/>
          </p:cNvSpPr>
          <p:nvPr>
            <p:ph idx="1"/>
          </p:nvPr>
        </p:nvSpPr>
        <p:spPr>
          <a:xfrm>
            <a:off x="1295400" y="1981200"/>
            <a:ext cx="6777317" cy="4419600"/>
          </a:xfrm>
        </p:spPr>
        <p:txBody>
          <a:bodyPr>
            <a:noAutofit/>
          </a:bodyPr>
          <a:lstStyle/>
          <a:p>
            <a:pPr marL="68580" indent="0">
              <a:buNone/>
            </a:pPr>
            <a:r>
              <a:rPr lang="en-US" dirty="0" smtClean="0"/>
              <a:t>At the end of this book study, participants will be able to:  </a:t>
            </a:r>
          </a:p>
          <a:p>
            <a:pPr marL="68580" indent="0">
              <a:buNone/>
            </a:pPr>
            <a:endParaRPr lang="en-US" sz="1600" dirty="0" smtClean="0"/>
          </a:p>
          <a:p>
            <a:r>
              <a:rPr lang="en-US" b="1" dirty="0" smtClean="0"/>
              <a:t>Describe </a:t>
            </a:r>
            <a:r>
              <a:rPr lang="en-US" b="1" dirty="0"/>
              <a:t>the </a:t>
            </a:r>
            <a:r>
              <a:rPr lang="en-US" b="1" i="1" dirty="0"/>
              <a:t>structure and origins </a:t>
            </a:r>
            <a:r>
              <a:rPr lang="en-US" b="1" dirty="0"/>
              <a:t>of the Framework for Teaching </a:t>
            </a:r>
            <a:endParaRPr lang="en-US" dirty="0"/>
          </a:p>
          <a:p>
            <a:r>
              <a:rPr lang="en-US" b="1" dirty="0" smtClean="0"/>
              <a:t>Understand </a:t>
            </a:r>
            <a:r>
              <a:rPr lang="en-US" b="1" dirty="0"/>
              <a:t>the </a:t>
            </a:r>
            <a:r>
              <a:rPr lang="en-US" b="1" i="1" dirty="0"/>
              <a:t>uses </a:t>
            </a:r>
            <a:r>
              <a:rPr lang="en-US" b="1" dirty="0"/>
              <a:t>for the Framework for Teaching </a:t>
            </a:r>
            <a:endParaRPr lang="en-US" dirty="0"/>
          </a:p>
          <a:p>
            <a:r>
              <a:rPr lang="en-US" b="1" dirty="0" smtClean="0"/>
              <a:t>Identify </a:t>
            </a:r>
            <a:r>
              <a:rPr lang="en-US" b="1" dirty="0"/>
              <a:t>research-based </a:t>
            </a:r>
            <a:r>
              <a:rPr lang="en-US" b="1" i="1" dirty="0"/>
              <a:t>components </a:t>
            </a:r>
            <a:r>
              <a:rPr lang="en-US" b="1" dirty="0"/>
              <a:t>of good instruction </a:t>
            </a:r>
            <a:endParaRPr lang="en-US" dirty="0"/>
          </a:p>
          <a:p>
            <a:r>
              <a:rPr lang="en-US" b="1" dirty="0" smtClean="0"/>
              <a:t>Understand </a:t>
            </a:r>
            <a:r>
              <a:rPr lang="en-US" b="1" dirty="0"/>
              <a:t>the </a:t>
            </a:r>
            <a:r>
              <a:rPr lang="en-US" b="1" i="1" dirty="0"/>
              <a:t>scoring rubrics </a:t>
            </a:r>
            <a:r>
              <a:rPr lang="en-US" b="1" dirty="0"/>
              <a:t>for the four Domains in the </a:t>
            </a:r>
            <a:r>
              <a:rPr lang="en-US" b="1" dirty="0" smtClean="0"/>
              <a:t>‘Framework </a:t>
            </a:r>
            <a:r>
              <a:rPr lang="en-US" b="1" dirty="0"/>
              <a:t>for </a:t>
            </a:r>
            <a:r>
              <a:rPr lang="en-US" b="1" dirty="0" smtClean="0"/>
              <a:t>Teaching’ </a:t>
            </a:r>
            <a:endParaRPr lang="en-US" dirty="0"/>
          </a:p>
          <a:p>
            <a:endParaRPr lang="en-US" sz="2800" dirty="0"/>
          </a:p>
          <a:p>
            <a:endParaRPr lang="en-US" sz="2800" dirty="0"/>
          </a:p>
        </p:txBody>
      </p:sp>
    </p:spTree>
    <p:extLst>
      <p:ext uri="{BB962C8B-B14F-4D97-AF65-F5344CB8AC3E}">
        <p14:creationId xmlns:p14="http://schemas.microsoft.com/office/powerpoint/2010/main" val="229258889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172</TotalTime>
  <Words>1124</Words>
  <Application>Microsoft Office PowerPoint</Application>
  <PresentationFormat>On-screen Show (4:3)</PresentationFormat>
  <Paragraphs>123</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Austin</vt:lpstr>
      <vt:lpstr>Enhancing Professional Practice</vt:lpstr>
      <vt:lpstr>PowerPoint Presentation</vt:lpstr>
      <vt:lpstr>PowerPoint Presentation</vt:lpstr>
      <vt:lpstr>TESS Objectives:  </vt:lpstr>
      <vt:lpstr>TESS Objectives:  </vt:lpstr>
      <vt:lpstr>TESS Objectives:</vt:lpstr>
      <vt:lpstr>TESS Objectives:</vt:lpstr>
      <vt:lpstr>Charlotte Danielson Work</vt:lpstr>
      <vt:lpstr>Learning Outcomes</vt:lpstr>
      <vt:lpstr>Meet Charlotte Danielson</vt:lpstr>
      <vt:lpstr>Development</vt:lpstr>
      <vt:lpstr>Changes over Time</vt:lpstr>
      <vt:lpstr>Changes Over Time</vt:lpstr>
      <vt:lpstr>Changes Over Time</vt:lpstr>
      <vt:lpstr>Hear from Charlotte Danielson</vt:lpstr>
      <vt:lpstr>The Framework:  An Overview</vt:lpstr>
      <vt:lpstr>The Framework:  An Overview</vt:lpstr>
      <vt:lpstr>The Framework:  An Overview</vt:lpstr>
      <vt:lpstr>The Framework:  An Overview</vt:lpstr>
      <vt:lpstr>The Framework:  An Overview</vt:lpstr>
      <vt:lpstr>The Framework:  An Overview</vt:lpstr>
      <vt:lpstr>The Framework:  An Overview</vt:lpstr>
      <vt:lpstr>The Framework:  An Overview</vt:lpstr>
      <vt:lpstr>Reflection</vt:lpstr>
      <vt:lpstr>Sources</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Enhancing Professional Practice</dc:title>
  <dc:creator>Crow, Amy</dc:creator>
  <cp:lastModifiedBy>Crow, Amy</cp:lastModifiedBy>
  <cp:revision>21</cp:revision>
  <dcterms:created xsi:type="dcterms:W3CDTF">2012-10-27T17:02:43Z</dcterms:created>
  <dcterms:modified xsi:type="dcterms:W3CDTF">2012-10-27T19:55:41Z</dcterms:modified>
</cp:coreProperties>
</file>